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2.xml" ContentType="application/vnd.openxmlformats-officedocument.themeOverr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8" r:id="rId1"/>
  </p:sldMasterIdLst>
  <p:handoutMasterIdLst>
    <p:handoutMasterId r:id="rId24"/>
  </p:handoutMasterIdLst>
  <p:sldIdLst>
    <p:sldId id="281" r:id="rId2"/>
    <p:sldId id="282" r:id="rId3"/>
    <p:sldId id="259" r:id="rId4"/>
    <p:sldId id="27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9" r:id="rId13"/>
    <p:sldId id="268" r:id="rId14"/>
    <p:sldId id="269" r:id="rId15"/>
    <p:sldId id="270" r:id="rId16"/>
    <p:sldId id="271" r:id="rId17"/>
    <p:sldId id="272" r:id="rId18"/>
    <p:sldId id="280" r:id="rId19"/>
    <p:sldId id="274" r:id="rId20"/>
    <p:sldId id="275" r:id="rId21"/>
    <p:sldId id="276" r:id="rId22"/>
    <p:sldId id="257" r:id="rId2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75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87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34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26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oleObject" Target="file:///C:\Users\fapesp\Desktop\Seafile\SPDI\DEInfo\Indicadores\WoS\USFCar_25042018\Reino%20Unido.xlsx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fapesp\Desktop\Seafile\SPDI\DEInfo\Indicadores\WoS\USFCar_25042018\Reino%20Unido.xlsx" TargetMode="Externa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Pt>
            <c:idx val="2"/>
            <c:invertIfNegative val="0"/>
            <c:bubble3D val="0"/>
            <c:spPr>
              <a:solidFill>
                <a:schemeClr val="accent2">
                  <a:lumMod val="20000"/>
                  <a:lumOff val="80000"/>
                  <a:alpha val="85000"/>
                </a:schemeClr>
              </a:solidFill>
              <a:ln w="9525" cap="flat" cmpd="sng" algn="ctr">
                <a:solidFill>
                  <a:schemeClr val="accent2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DFF-4EEF-8123-F11FBAB4291E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0DFF-4EEF-8123-F11FBAB4291E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0DFF-4EEF-8123-F11FBAB4291E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0DFF-4EEF-8123-F11FBAB4291E}"/>
              </c:ext>
            </c:extLst>
          </c:dPt>
          <c:cat>
            <c:strRef>
              <c:f>Total!$B$2:$B$11</c:f>
              <c:strCache>
                <c:ptCount val="10"/>
                <c:pt idx="0">
                  <c:v>EUA</c:v>
                </c:pt>
                <c:pt idx="1">
                  <c:v>Espanha</c:v>
                </c:pt>
                <c:pt idx="2">
                  <c:v>Reino Unido</c:v>
                </c:pt>
                <c:pt idx="3">
                  <c:v>Alemanha</c:v>
                </c:pt>
                <c:pt idx="4">
                  <c:v>França</c:v>
                </c:pt>
                <c:pt idx="5">
                  <c:v>Canadá</c:v>
                </c:pt>
                <c:pt idx="6">
                  <c:v>Portugal</c:v>
                </c:pt>
                <c:pt idx="7">
                  <c:v>Itália</c:v>
                </c:pt>
                <c:pt idx="8">
                  <c:v>Argentina</c:v>
                </c:pt>
                <c:pt idx="9">
                  <c:v>Rússia</c:v>
                </c:pt>
              </c:strCache>
            </c:strRef>
          </c:cat>
          <c:val>
            <c:numRef>
              <c:f>Total!$C$2:$C$11</c:f>
              <c:numCache>
                <c:formatCode>General</c:formatCode>
                <c:ptCount val="10"/>
                <c:pt idx="0">
                  <c:v>1052</c:v>
                </c:pt>
                <c:pt idx="1">
                  <c:v>473</c:v>
                </c:pt>
                <c:pt idx="2">
                  <c:v>375</c:v>
                </c:pt>
                <c:pt idx="3">
                  <c:v>345</c:v>
                </c:pt>
                <c:pt idx="4">
                  <c:v>341</c:v>
                </c:pt>
                <c:pt idx="5">
                  <c:v>265</c:v>
                </c:pt>
                <c:pt idx="6">
                  <c:v>207</c:v>
                </c:pt>
                <c:pt idx="7">
                  <c:v>176</c:v>
                </c:pt>
                <c:pt idx="8">
                  <c:v>142</c:v>
                </c:pt>
                <c:pt idx="9">
                  <c:v>140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DFF-4EEF-8123-F11FBAB429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65621392"/>
        <c:axId val="567567088"/>
        <c:axId val="0"/>
      </c:bar3DChart>
      <c:catAx>
        <c:axId val="5656213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7567088"/>
        <c:crosses val="autoZero"/>
        <c:auto val="1"/>
        <c:lblAlgn val="ctr"/>
        <c:lblOffset val="100"/>
        <c:noMultiLvlLbl val="0"/>
      </c:catAx>
      <c:valAx>
        <c:axId val="5675670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5621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Cambridge'!$G$18:$G$27</c:f>
              <c:strCache>
                <c:ptCount val="10"/>
                <c:pt idx="0">
                  <c:v>physics</c:v>
                </c:pt>
                <c:pt idx="1">
                  <c:v>chemistry</c:v>
                </c:pt>
                <c:pt idx="2">
                  <c:v>materials science</c:v>
                </c:pt>
                <c:pt idx="3">
                  <c:v>cell biology</c:v>
                </c:pt>
                <c:pt idx="4">
                  <c:v>environmental sciences &amp; ecology</c:v>
                </c:pt>
                <c:pt idx="5">
                  <c:v>metallurgy &amp; metallurgical engineering</c:v>
                </c:pt>
                <c:pt idx="6">
                  <c:v>psychology</c:v>
                </c:pt>
                <c:pt idx="7">
                  <c:v>biochemistry &amp; molecular biology</c:v>
                </c:pt>
                <c:pt idx="8">
                  <c:v>engineering</c:v>
                </c:pt>
                <c:pt idx="9">
                  <c:v>evolutionary biology</c:v>
                </c:pt>
              </c:strCache>
            </c:strRef>
          </c:cat>
          <c:val>
            <c:numRef>
              <c:f>'Univ Cambridge'!$H$18:$H$27</c:f>
              <c:numCache>
                <c:formatCode>General</c:formatCode>
                <c:ptCount val="10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77-4C0E-81D2-DA99D7FA7F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Cambridge'!$L$17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Cambridge'!$K$18:$K$27</c:f>
              <c:strCache>
                <c:ptCount val="10"/>
                <c:pt idx="0">
                  <c:v>Blamire, MG</c:v>
                </c:pt>
                <c:pt idx="1">
                  <c:v>Colauto, F</c:v>
                </c:pt>
                <c:pt idx="2">
                  <c:v>Ortiz, WA</c:v>
                </c:pt>
                <c:pt idx="3">
                  <c:v>Johansen, TH</c:v>
                </c:pt>
                <c:pt idx="4">
                  <c:v>Abeliovich, H</c:v>
                </c:pt>
                <c:pt idx="5">
                  <c:v>Agostinis, P</c:v>
                </c:pt>
                <c:pt idx="6">
                  <c:v>ALCANTARA, NG</c:v>
                </c:pt>
                <c:pt idx="7">
                  <c:v>Askew, DS</c:v>
                </c:pt>
                <c:pt idx="8">
                  <c:v>Baba, M</c:v>
                </c:pt>
                <c:pt idx="9">
                  <c:v>Baehrecke, EH</c:v>
                </c:pt>
              </c:strCache>
            </c:strRef>
          </c:cat>
          <c:val>
            <c:numRef>
              <c:f>'Univ Cambridge'!$L$18:$L$27</c:f>
              <c:numCache>
                <c:formatCode>General</c:formatCode>
                <c:ptCount val="10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3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CA-4FFF-BBA1-7CE0D71BE8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Sheffield'!$B$18:$B$27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Sheffield'!$C$18:$C$27</c:f>
              <c:numCache>
                <c:formatCode>General</c:formatCode>
                <c:ptCount val="10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4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4F6-468F-A985-88CEECA118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Sheffield'!$G$18:$G$27</c:f>
              <c:strCache>
                <c:ptCount val="10"/>
                <c:pt idx="0">
                  <c:v>physics</c:v>
                </c:pt>
                <c:pt idx="1">
                  <c:v>materials science</c:v>
                </c:pt>
                <c:pt idx="2">
                  <c:v>science &amp; technology - other topics</c:v>
                </c:pt>
                <c:pt idx="3">
                  <c:v>agriculture</c:v>
                </c:pt>
                <c:pt idx="4">
                  <c:v>astronomy &amp; astrophysics</c:v>
                </c:pt>
                <c:pt idx="5">
                  <c:v>business &amp; economics</c:v>
                </c:pt>
                <c:pt idx="6">
                  <c:v>cell biology</c:v>
                </c:pt>
                <c:pt idx="7">
                  <c:v>engineering</c:v>
                </c:pt>
                <c:pt idx="8">
                  <c:v>environmental sciences &amp; ecology</c:v>
                </c:pt>
                <c:pt idx="9">
                  <c:v>microbiology</c:v>
                </c:pt>
              </c:strCache>
            </c:strRef>
          </c:cat>
          <c:val>
            <c:numRef>
              <c:f>'Univ Sheffield'!$H$18:$H$27</c:f>
              <c:numCache>
                <c:formatCode>General</c:formatCode>
                <c:ptCount val="10"/>
                <c:pt idx="0">
                  <c:v>12</c:v>
                </c:pt>
                <c:pt idx="1">
                  <c:v>6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B1-4CCD-A775-4C0540249B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Sheffield'!$L$17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Sheffield'!$K$18:$K$27</c:f>
              <c:strCache>
                <c:ptCount val="10"/>
                <c:pt idx="0">
                  <c:v>Gobato, YG</c:v>
                </c:pt>
                <c:pt idx="1">
                  <c:v>Henini, M</c:v>
                </c:pt>
                <c:pt idx="2">
                  <c:v>Brasil, MJSP</c:v>
                </c:pt>
                <c:pt idx="3">
                  <c:v>Marques, GE</c:v>
                </c:pt>
                <c:pt idx="4">
                  <c:v>Galeti, HVA</c:v>
                </c:pt>
                <c:pt idx="5">
                  <c:v>Lopez-Richard, V</c:v>
                </c:pt>
                <c:pt idx="6">
                  <c:v>Airey, RJ</c:v>
                </c:pt>
                <c:pt idx="7">
                  <c:v>de Carvalho, HB</c:v>
                </c:pt>
                <c:pt idx="8">
                  <c:v>dos Santos, LF</c:v>
                </c:pt>
                <c:pt idx="9">
                  <c:v>Hill, G</c:v>
                </c:pt>
              </c:strCache>
            </c:strRef>
          </c:cat>
          <c:val>
            <c:numRef>
              <c:f>'Univ Sheffield'!$L$18:$L$27</c:f>
              <c:numCache>
                <c:formatCode>General</c:formatCode>
                <c:ptCount val="10"/>
                <c:pt idx="0">
                  <c:v>10</c:v>
                </c:pt>
                <c:pt idx="1">
                  <c:v>10</c:v>
                </c:pt>
                <c:pt idx="2">
                  <c:v>9</c:v>
                </c:pt>
                <c:pt idx="3">
                  <c:v>9</c:v>
                </c:pt>
                <c:pt idx="4">
                  <c:v>6</c:v>
                </c:pt>
                <c:pt idx="5">
                  <c:v>6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A5-42BB-A315-A8FCC80416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KEW!$B$18:$B$27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KEW!$C$18:$C$27</c:f>
              <c:numCache>
                <c:formatCode>General</c:formatCode>
                <c:ptCount val="10"/>
                <c:pt idx="0">
                  <c:v>0</c:v>
                </c:pt>
                <c:pt idx="1">
                  <c:v>4</c:v>
                </c:pt>
                <c:pt idx="2">
                  <c:v>6</c:v>
                </c:pt>
                <c:pt idx="3">
                  <c:v>3</c:v>
                </c:pt>
                <c:pt idx="4">
                  <c:v>3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A47-47AE-844E-449732E701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KEW!$G$18:$G$22</c:f>
              <c:strCache>
                <c:ptCount val="5"/>
                <c:pt idx="0">
                  <c:v>plant sciences</c:v>
                </c:pt>
                <c:pt idx="1">
                  <c:v>evolutionary biology</c:v>
                </c:pt>
                <c:pt idx="2">
                  <c:v>biochemistry &amp; molecular biology</c:v>
                </c:pt>
                <c:pt idx="3">
                  <c:v>genetics &amp; heredity</c:v>
                </c:pt>
                <c:pt idx="4">
                  <c:v>environmental sciences &amp; ecology</c:v>
                </c:pt>
              </c:strCache>
            </c:strRef>
          </c:cat>
          <c:val>
            <c:numRef>
              <c:f>KEW!$H$18:$H$22</c:f>
              <c:numCache>
                <c:formatCode>General</c:formatCode>
                <c:ptCount val="5"/>
                <c:pt idx="0">
                  <c:v>14</c:v>
                </c:pt>
                <c:pt idx="1">
                  <c:v>5</c:v>
                </c:pt>
                <c:pt idx="2">
                  <c:v>4</c:v>
                </c:pt>
                <c:pt idx="3">
                  <c:v>4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6F-46DD-943C-FF0AABA45E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KEW!$L$17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KEW!$K$18:$K$27</c:f>
              <c:strCache>
                <c:ptCount val="10"/>
                <c:pt idx="0">
                  <c:v>Lucas, E</c:v>
                </c:pt>
                <c:pt idx="1">
                  <c:v>Mazine, FF</c:v>
                </c:pt>
                <c:pt idx="2">
                  <c:v>Santos, MF</c:v>
                </c:pt>
                <c:pt idx="3">
                  <c:v>Zappi, DC</c:v>
                </c:pt>
                <c:pt idx="4">
                  <c:v>FOREST, F</c:v>
                </c:pt>
                <c:pt idx="5">
                  <c:v>Lucas, EJ</c:v>
                </c:pt>
                <c:pt idx="6">
                  <c:v>Moraes, EM</c:v>
                </c:pt>
                <c:pt idx="7">
                  <c:v>Taylor, NP</c:v>
                </c:pt>
                <c:pt idx="8">
                  <c:v>Prenner, G</c:v>
                </c:pt>
                <c:pt idx="9">
                  <c:v>Sano, PT</c:v>
                </c:pt>
              </c:strCache>
            </c:strRef>
          </c:cat>
          <c:val>
            <c:numRef>
              <c:f>KEW!$L$18:$L$27</c:f>
              <c:numCache>
                <c:formatCode>General</c:formatCode>
                <c:ptCount val="10"/>
                <c:pt idx="0">
                  <c:v>9</c:v>
                </c:pt>
                <c:pt idx="1">
                  <c:v>7</c:v>
                </c:pt>
                <c:pt idx="2">
                  <c:v>6</c:v>
                </c:pt>
                <c:pt idx="3">
                  <c:v>5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A8-49D0-A83E-2734A034FB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Manchester'!$B$18:$B$27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Manchester'!$C$18:$C$27</c:f>
              <c:numCache>
                <c:formatCode>General</c:formatCode>
                <c:ptCount val="10"/>
                <c:pt idx="0">
                  <c:v>0</c:v>
                </c:pt>
                <c:pt idx="1">
                  <c:v>3</c:v>
                </c:pt>
                <c:pt idx="2">
                  <c:v>2</c:v>
                </c:pt>
                <c:pt idx="3">
                  <c:v>3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B7C-4F77-B473-69B30FF8B0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Manchester'!$G$18:$G$27</c:f>
              <c:strCache>
                <c:ptCount val="10"/>
                <c:pt idx="0">
                  <c:v>materials science</c:v>
                </c:pt>
                <c:pt idx="1">
                  <c:v>mathematics</c:v>
                </c:pt>
                <c:pt idx="2">
                  <c:v>polymer science</c:v>
                </c:pt>
                <c:pt idx="3">
                  <c:v>computer science</c:v>
                </c:pt>
                <c:pt idx="4">
                  <c:v>business &amp; economics</c:v>
                </c:pt>
                <c:pt idx="5">
                  <c:v>cell biology</c:v>
                </c:pt>
                <c:pt idx="6">
                  <c:v>electrochemistry</c:v>
                </c:pt>
                <c:pt idx="7">
                  <c:v>environmental sciences &amp; ecology</c:v>
                </c:pt>
                <c:pt idx="8">
                  <c:v>evolutionary biology</c:v>
                </c:pt>
                <c:pt idx="9">
                  <c:v>health care sciences &amp; services</c:v>
                </c:pt>
              </c:strCache>
            </c:strRef>
          </c:cat>
          <c:val>
            <c:numRef>
              <c:f>'Univ Manchester'!$H$18:$H$27</c:f>
              <c:numCache>
                <c:formatCode>General</c:formatCode>
                <c:ptCount val="10"/>
                <c:pt idx="0">
                  <c:v>9</c:v>
                </c:pt>
                <c:pt idx="1">
                  <c:v>5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AE-472B-83DF-58F4A9EDE1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Ano!$B$1</c:f>
              <c:strCache>
                <c:ptCount val="1"/>
                <c:pt idx="0">
                  <c:v>Publicações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numRef>
              <c:f>Ano!$A$2:$A$47</c:f>
              <c:numCache>
                <c:formatCode>General</c:formatCode>
                <c:ptCount val="46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  <c:pt idx="10">
                  <c:v>2008</c:v>
                </c:pt>
                <c:pt idx="11">
                  <c:v>2007</c:v>
                </c:pt>
                <c:pt idx="12">
                  <c:v>2006</c:v>
                </c:pt>
                <c:pt idx="13">
                  <c:v>2005</c:v>
                </c:pt>
                <c:pt idx="14">
                  <c:v>2004</c:v>
                </c:pt>
                <c:pt idx="15">
                  <c:v>2003</c:v>
                </c:pt>
                <c:pt idx="16">
                  <c:v>2002</c:v>
                </c:pt>
                <c:pt idx="17">
                  <c:v>2001</c:v>
                </c:pt>
                <c:pt idx="18">
                  <c:v>2000</c:v>
                </c:pt>
                <c:pt idx="19">
                  <c:v>1999</c:v>
                </c:pt>
                <c:pt idx="20">
                  <c:v>1998</c:v>
                </c:pt>
                <c:pt idx="21">
                  <c:v>1997</c:v>
                </c:pt>
                <c:pt idx="22">
                  <c:v>1996</c:v>
                </c:pt>
                <c:pt idx="23">
                  <c:v>1995</c:v>
                </c:pt>
                <c:pt idx="24">
                  <c:v>1994</c:v>
                </c:pt>
                <c:pt idx="25">
                  <c:v>1993</c:v>
                </c:pt>
                <c:pt idx="26">
                  <c:v>1992</c:v>
                </c:pt>
                <c:pt idx="27">
                  <c:v>1991</c:v>
                </c:pt>
                <c:pt idx="28">
                  <c:v>1990</c:v>
                </c:pt>
                <c:pt idx="29">
                  <c:v>1989</c:v>
                </c:pt>
                <c:pt idx="30">
                  <c:v>1988</c:v>
                </c:pt>
                <c:pt idx="31">
                  <c:v>1987</c:v>
                </c:pt>
                <c:pt idx="32">
                  <c:v>1986</c:v>
                </c:pt>
                <c:pt idx="33">
                  <c:v>1985</c:v>
                </c:pt>
                <c:pt idx="34">
                  <c:v>1984</c:v>
                </c:pt>
                <c:pt idx="35">
                  <c:v>1983</c:v>
                </c:pt>
                <c:pt idx="36">
                  <c:v>1982</c:v>
                </c:pt>
                <c:pt idx="37">
                  <c:v>1981</c:v>
                </c:pt>
                <c:pt idx="38">
                  <c:v>1980</c:v>
                </c:pt>
                <c:pt idx="39">
                  <c:v>1979</c:v>
                </c:pt>
                <c:pt idx="40">
                  <c:v>1978</c:v>
                </c:pt>
                <c:pt idx="41">
                  <c:v>1977</c:v>
                </c:pt>
                <c:pt idx="42">
                  <c:v>1976</c:v>
                </c:pt>
                <c:pt idx="43">
                  <c:v>1975</c:v>
                </c:pt>
                <c:pt idx="44">
                  <c:v>1974</c:v>
                </c:pt>
                <c:pt idx="45">
                  <c:v>1973</c:v>
                </c:pt>
              </c:numCache>
            </c:numRef>
          </c:cat>
          <c:val>
            <c:numRef>
              <c:f>Ano!$B$2:$B$47</c:f>
              <c:numCache>
                <c:formatCode>General</c:formatCode>
                <c:ptCount val="46"/>
                <c:pt idx="0">
                  <c:v>14</c:v>
                </c:pt>
                <c:pt idx="1">
                  <c:v>60</c:v>
                </c:pt>
                <c:pt idx="2">
                  <c:v>52</c:v>
                </c:pt>
                <c:pt idx="3">
                  <c:v>38</c:v>
                </c:pt>
                <c:pt idx="4">
                  <c:v>36</c:v>
                </c:pt>
                <c:pt idx="5">
                  <c:v>30</c:v>
                </c:pt>
                <c:pt idx="6">
                  <c:v>20</c:v>
                </c:pt>
                <c:pt idx="7">
                  <c:v>15</c:v>
                </c:pt>
                <c:pt idx="8">
                  <c:v>11</c:v>
                </c:pt>
                <c:pt idx="9">
                  <c:v>14</c:v>
                </c:pt>
                <c:pt idx="10">
                  <c:v>12</c:v>
                </c:pt>
                <c:pt idx="11">
                  <c:v>10</c:v>
                </c:pt>
                <c:pt idx="12">
                  <c:v>6</c:v>
                </c:pt>
                <c:pt idx="13">
                  <c:v>4</c:v>
                </c:pt>
                <c:pt idx="14">
                  <c:v>5</c:v>
                </c:pt>
                <c:pt idx="15">
                  <c:v>2</c:v>
                </c:pt>
                <c:pt idx="16">
                  <c:v>4</c:v>
                </c:pt>
                <c:pt idx="17">
                  <c:v>5</c:v>
                </c:pt>
                <c:pt idx="18">
                  <c:v>5</c:v>
                </c:pt>
                <c:pt idx="19">
                  <c:v>8</c:v>
                </c:pt>
                <c:pt idx="20">
                  <c:v>3</c:v>
                </c:pt>
                <c:pt idx="21">
                  <c:v>2</c:v>
                </c:pt>
                <c:pt idx="22">
                  <c:v>2</c:v>
                </c:pt>
                <c:pt idx="23">
                  <c:v>2</c:v>
                </c:pt>
                <c:pt idx="24">
                  <c:v>0</c:v>
                </c:pt>
                <c:pt idx="25">
                  <c:v>0</c:v>
                </c:pt>
                <c:pt idx="26">
                  <c:v>1</c:v>
                </c:pt>
                <c:pt idx="27">
                  <c:v>3</c:v>
                </c:pt>
                <c:pt idx="28">
                  <c:v>2</c:v>
                </c:pt>
                <c:pt idx="29">
                  <c:v>0</c:v>
                </c:pt>
                <c:pt idx="30">
                  <c:v>1</c:v>
                </c:pt>
                <c:pt idx="31">
                  <c:v>3</c:v>
                </c:pt>
                <c:pt idx="32">
                  <c:v>0</c:v>
                </c:pt>
                <c:pt idx="33">
                  <c:v>0</c:v>
                </c:pt>
                <c:pt idx="34">
                  <c:v>4</c:v>
                </c:pt>
                <c:pt idx="35">
                  <c:v>0</c:v>
                </c:pt>
                <c:pt idx="36">
                  <c:v>1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FB0-45AF-A061-D0709AA2FBE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4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Manchester'!$L$17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Manchester'!$K$18:$K$27</c:f>
              <c:strCache>
                <c:ptCount val="10"/>
                <c:pt idx="0">
                  <c:v>dos Santos, WN</c:v>
                </c:pt>
                <c:pt idx="1">
                  <c:v>Nadarajah, S</c:v>
                </c:pt>
                <c:pt idx="2">
                  <c:v>Rocha, R</c:v>
                </c:pt>
                <c:pt idx="3">
                  <c:v>Taylor, R</c:v>
                </c:pt>
                <c:pt idx="4">
                  <c:v>Louzada, F</c:v>
                </c:pt>
                <c:pt idx="5">
                  <c:v>Mummery, P</c:v>
                </c:pt>
                <c:pt idx="6">
                  <c:v>Tomazella, V</c:v>
                </c:pt>
                <c:pt idx="7">
                  <c:v>Wallwork, A</c:v>
                </c:pt>
                <c:pt idx="8">
                  <c:v>Baldo, JB</c:v>
                </c:pt>
                <c:pt idx="9">
                  <c:v>Abdalla, FC</c:v>
                </c:pt>
              </c:strCache>
            </c:strRef>
          </c:cat>
          <c:val>
            <c:numRef>
              <c:f>'Univ Manchester'!$L$18:$L$27</c:f>
              <c:numCache>
                <c:formatCode>General</c:formatCode>
                <c:ptCount val="10"/>
                <c:pt idx="0">
                  <c:v>7</c:v>
                </c:pt>
                <c:pt idx="1">
                  <c:v>5</c:v>
                </c:pt>
                <c:pt idx="2">
                  <c:v>4</c:v>
                </c:pt>
                <c:pt idx="3">
                  <c:v>4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90-40B5-80C0-AB37C19FA8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Área!$C$1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Área!$B$2:$B$11</c:f>
              <c:strCache>
                <c:ptCount val="10"/>
                <c:pt idx="0">
                  <c:v>physics</c:v>
                </c:pt>
                <c:pt idx="1">
                  <c:v>materials science</c:v>
                </c:pt>
                <c:pt idx="2">
                  <c:v>chemistry</c:v>
                </c:pt>
                <c:pt idx="3">
                  <c:v>engineering</c:v>
                </c:pt>
                <c:pt idx="4">
                  <c:v>plant sciences</c:v>
                </c:pt>
                <c:pt idx="5">
                  <c:v>environmental sciences &amp; ecology</c:v>
                </c:pt>
                <c:pt idx="6">
                  <c:v>biochemistry &amp; molecular biology</c:v>
                </c:pt>
                <c:pt idx="7">
                  <c:v>science &amp; technology - other topics</c:v>
                </c:pt>
                <c:pt idx="8">
                  <c:v>electrochemistry</c:v>
                </c:pt>
                <c:pt idx="9">
                  <c:v>operations research &amp; management science</c:v>
                </c:pt>
              </c:strCache>
            </c:strRef>
          </c:cat>
          <c:val>
            <c:numRef>
              <c:f>Área!$C$2:$C$11</c:f>
              <c:numCache>
                <c:formatCode>General</c:formatCode>
                <c:ptCount val="10"/>
                <c:pt idx="0">
                  <c:v>63</c:v>
                </c:pt>
                <c:pt idx="1">
                  <c:v>59</c:v>
                </c:pt>
                <c:pt idx="2">
                  <c:v>58</c:v>
                </c:pt>
                <c:pt idx="3">
                  <c:v>34</c:v>
                </c:pt>
                <c:pt idx="4">
                  <c:v>29</c:v>
                </c:pt>
                <c:pt idx="5">
                  <c:v>28</c:v>
                </c:pt>
                <c:pt idx="6">
                  <c:v>26</c:v>
                </c:pt>
                <c:pt idx="7">
                  <c:v>24</c:v>
                </c:pt>
                <c:pt idx="8">
                  <c:v>22</c:v>
                </c:pt>
                <c:pt idx="9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5B-4AFE-8052-88058FB072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86189072"/>
        <c:axId val="569870688"/>
        <c:axId val="0"/>
      </c:bar3D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'Palavra-chave'!$C$1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'Palavra-chave'!$B$2:$B$11</c:f>
              <c:strCache>
                <c:ptCount val="10"/>
                <c:pt idx="0">
                  <c:v>photoluminescence</c:v>
                </c:pt>
                <c:pt idx="1">
                  <c:v>simulation</c:v>
                </c:pt>
                <c:pt idx="2">
                  <c:v>spintronics</c:v>
                </c:pt>
                <c:pt idx="3">
                  <c:v>workload control</c:v>
                </c:pt>
                <c:pt idx="4">
                  <c:v>mice</c:v>
                </c:pt>
                <c:pt idx="5">
                  <c:v>taxonomy</c:v>
                </c:pt>
                <c:pt idx="6">
                  <c:v>water splitting</c:v>
                </c:pt>
                <c:pt idx="7">
                  <c:v>anxiety</c:v>
                </c:pt>
                <c:pt idx="8">
                  <c:v>brazil</c:v>
                </c:pt>
                <c:pt idx="9">
                  <c:v>elevated plus-maze</c:v>
                </c:pt>
              </c:strCache>
            </c:strRef>
          </c:cat>
          <c:val>
            <c:numRef>
              <c:f>'Palavra-chave'!$C$2:$C$11</c:f>
              <c:numCache>
                <c:formatCode>General</c:formatCode>
                <c:ptCount val="10"/>
                <c:pt idx="0">
                  <c:v>10</c:v>
                </c:pt>
                <c:pt idx="1">
                  <c:v>6</c:v>
                </c:pt>
                <c:pt idx="2">
                  <c:v>6</c:v>
                </c:pt>
                <c:pt idx="3">
                  <c:v>6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09-4EFC-AAC1-5BF55332BD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86189072"/>
        <c:axId val="569870688"/>
        <c:axId val="0"/>
      </c:bar3D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Instituições!$C$1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Instituições!$B$2:$B$11</c:f>
              <c:strCache>
                <c:ptCount val="10"/>
                <c:pt idx="0">
                  <c:v>University of Nottingham</c:v>
                </c:pt>
                <c:pt idx="1">
                  <c:v>University of Cambridge</c:v>
                </c:pt>
                <c:pt idx="2">
                  <c:v>University of Sheffield</c:v>
                </c:pt>
                <c:pt idx="3">
                  <c:v>Royal Botanic Gardens (KEW)</c:v>
                </c:pt>
                <c:pt idx="4">
                  <c:v>University of Manchester</c:v>
                </c:pt>
                <c:pt idx="5">
                  <c:v>Lancaster University</c:v>
                </c:pt>
                <c:pt idx="6">
                  <c:v>Manchester Metropolitan University (MMU)</c:v>
                </c:pt>
                <c:pt idx="7">
                  <c:v>University of Oxford</c:v>
                </c:pt>
                <c:pt idx="8">
                  <c:v>University of Bath</c:v>
                </c:pt>
                <c:pt idx="9">
                  <c:v>University of Birmingham</c:v>
                </c:pt>
              </c:strCache>
            </c:strRef>
          </c:cat>
          <c:val>
            <c:numRef>
              <c:f>Instituições!$C$2:$C$11</c:f>
              <c:numCache>
                <c:formatCode>General</c:formatCode>
                <c:ptCount val="10"/>
                <c:pt idx="0">
                  <c:v>44</c:v>
                </c:pt>
                <c:pt idx="1">
                  <c:v>21</c:v>
                </c:pt>
                <c:pt idx="2">
                  <c:v>20</c:v>
                </c:pt>
                <c:pt idx="3">
                  <c:v>19</c:v>
                </c:pt>
                <c:pt idx="4">
                  <c:v>19</c:v>
                </c:pt>
                <c:pt idx="5">
                  <c:v>18</c:v>
                </c:pt>
                <c:pt idx="6">
                  <c:v>16</c:v>
                </c:pt>
                <c:pt idx="7">
                  <c:v>16</c:v>
                </c:pt>
                <c:pt idx="8">
                  <c:v>13</c:v>
                </c:pt>
                <c:pt idx="9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D4-4761-AD45-3E31D01794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Nottingham'!$B$18:$B$27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Nottingham'!$C$18:$C$27</c:f>
              <c:numCache>
                <c:formatCode>General</c:formatCode>
                <c:ptCount val="10"/>
                <c:pt idx="0">
                  <c:v>3</c:v>
                </c:pt>
                <c:pt idx="1">
                  <c:v>6</c:v>
                </c:pt>
                <c:pt idx="2">
                  <c:v>2</c:v>
                </c:pt>
                <c:pt idx="3">
                  <c:v>3</c:v>
                </c:pt>
                <c:pt idx="4">
                  <c:v>6</c:v>
                </c:pt>
                <c:pt idx="5">
                  <c:v>4</c:v>
                </c:pt>
                <c:pt idx="6">
                  <c:v>4</c:v>
                </c:pt>
                <c:pt idx="7">
                  <c:v>2</c:v>
                </c:pt>
                <c:pt idx="8">
                  <c:v>0</c:v>
                </c:pt>
                <c:pt idx="9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7B9-4668-B476-110431C743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Nottingham'!$G$18:$G$27</c:f>
              <c:strCache>
                <c:ptCount val="10"/>
                <c:pt idx="0">
                  <c:v>physics</c:v>
                </c:pt>
                <c:pt idx="1">
                  <c:v>materials science</c:v>
                </c:pt>
                <c:pt idx="2">
                  <c:v>engineering</c:v>
                </c:pt>
                <c:pt idx="3">
                  <c:v>chemistry</c:v>
                </c:pt>
                <c:pt idx="4">
                  <c:v>science &amp; technology - other topics</c:v>
                </c:pt>
                <c:pt idx="5">
                  <c:v>metallurgy &amp; metallurgical engineering</c:v>
                </c:pt>
                <c:pt idx="6">
                  <c:v>cell biology</c:v>
                </c:pt>
                <c:pt idx="7">
                  <c:v>environmental sciences &amp; ecology</c:v>
                </c:pt>
                <c:pt idx="8">
                  <c:v>optics</c:v>
                </c:pt>
                <c:pt idx="9">
                  <c:v>astronomy &amp; astrophysics</c:v>
                </c:pt>
              </c:strCache>
            </c:strRef>
          </c:cat>
          <c:val>
            <c:numRef>
              <c:f>'Univ Nottingham'!$H$18:$H$27</c:f>
              <c:numCache>
                <c:formatCode>General</c:formatCode>
                <c:ptCount val="10"/>
                <c:pt idx="0">
                  <c:v>27</c:v>
                </c:pt>
                <c:pt idx="1">
                  <c:v>12</c:v>
                </c:pt>
                <c:pt idx="2">
                  <c:v>8</c:v>
                </c:pt>
                <c:pt idx="3">
                  <c:v>4</c:v>
                </c:pt>
                <c:pt idx="4">
                  <c:v>4</c:v>
                </c:pt>
                <c:pt idx="5">
                  <c:v>3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24-4B0B-A733-4DF36750EA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Nottingham'!$L$17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Nottingham'!$K$18:$K$27</c:f>
              <c:strCache>
                <c:ptCount val="10"/>
                <c:pt idx="0">
                  <c:v>Henini, M</c:v>
                </c:pt>
                <c:pt idx="1">
                  <c:v>Gobato, YG</c:v>
                </c:pt>
                <c:pt idx="2">
                  <c:v>Brasil, MJSP</c:v>
                </c:pt>
                <c:pt idx="3">
                  <c:v>Galeti, HVA</c:v>
                </c:pt>
                <c:pt idx="4">
                  <c:v>Gordo, VO</c:v>
                </c:pt>
                <c:pt idx="5">
                  <c:v>Marques, GE</c:v>
                </c:pt>
                <c:pt idx="6">
                  <c:v>Taylor, D</c:v>
                </c:pt>
                <c:pt idx="7">
                  <c:v>Lopez-Richard, V</c:v>
                </c:pt>
                <c:pt idx="8">
                  <c:v>Orlita, M</c:v>
                </c:pt>
                <c:pt idx="9">
                  <c:v>Airey, RJ</c:v>
                </c:pt>
              </c:strCache>
            </c:strRef>
          </c:cat>
          <c:val>
            <c:numRef>
              <c:f>'Univ Nottingham'!$L$18:$L$27</c:f>
              <c:numCache>
                <c:formatCode>General</c:formatCode>
                <c:ptCount val="10"/>
                <c:pt idx="0">
                  <c:v>32</c:v>
                </c:pt>
                <c:pt idx="1">
                  <c:v>31</c:v>
                </c:pt>
                <c:pt idx="2">
                  <c:v>17</c:v>
                </c:pt>
                <c:pt idx="3">
                  <c:v>16</c:v>
                </c:pt>
                <c:pt idx="4">
                  <c:v>11</c:v>
                </c:pt>
                <c:pt idx="5">
                  <c:v>10</c:v>
                </c:pt>
                <c:pt idx="6">
                  <c:v>7</c:v>
                </c:pt>
                <c:pt idx="7">
                  <c:v>6</c:v>
                </c:pt>
                <c:pt idx="8">
                  <c:v>5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AB-4672-946D-2C59EADF96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Cambridge'!$B$18:$B$27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Cambridge'!$C$18:$C$27</c:f>
              <c:numCache>
                <c:formatCode>General</c:formatCode>
                <c:ptCount val="10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2</c:v>
                </c:pt>
                <c:pt idx="4">
                  <c:v>0</c:v>
                </c:pt>
                <c:pt idx="5">
                  <c:v>2</c:v>
                </c:pt>
                <c:pt idx="6">
                  <c:v>3</c:v>
                </c:pt>
                <c:pt idx="7">
                  <c:v>2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D6D-4BA6-8563-4FCC59100D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567DD43D-0AD9-4AC5-A8E7-23D914F9A47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BB2BE93-B0FB-405B-96A4-4E62F35CEC4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FAEFB4-2E3E-4F1A-84C4-150DF81B3630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31CC414-7C2E-47DA-ACCF-89D061006B1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39788BB-CA15-4ECC-840F-0BA60AB0269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A1FE9C-1110-45B4-AF76-23A5EBFC96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6421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3508CA-46D3-4C37-91F8-2232D50641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585A670-E8B0-4813-BE89-6FE913FC7D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2BFEA9F-4FB0-4BC2-BFAF-65A5A64705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D129A4-FE62-4314-AF3E-40D2EA627DF3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0EB738D-FD37-4B62-A88D-E69F5EB38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E6B69C5-58BB-4980-A415-F9DC9ECD6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DADF85-4BAE-4996-9848-C08F05B45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4932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61C8D8-5CDD-42C7-899C-10D586209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E038D0-B0A0-47BB-BC35-AF95511492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9BD60C1-A303-4000-95CD-B4F9991D46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C077098-9183-4D86-8624-B9B3649D1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EB4118D-8B90-4A1B-98D3-2B36DFA86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1013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A5888C0-264D-4D19-B5EF-6A5101557B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C085566-8DEC-4AA5-AAFE-C379FEBCC7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74E429-0635-4621-B970-F0870B904B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E99EA12-C186-4D43-A4B4-1F09A9042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B952C28-619D-4E26-8E22-133CF358F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7293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D02408-A5A8-41D6-93F9-0E1DF9D07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14BF4D2-C1E7-46B7-BE7A-E7342D5EA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6BE2333-BDC1-4796-9B84-BD8BFC568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EB14D8A-AC69-4317-BFFC-268C7E2D0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0A5095-C94E-4968-9048-5AB0A830D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5151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09BD29-FC06-4D6F-8A9F-00188DA19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DC1E6A5-0883-4EFF-9D10-362C44177A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6E75043-35C9-44B2-BC35-BD50890369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18FF212-37FD-4C07-BC09-A1E46079A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99831DC-0303-42F9-9E3B-6605D9EA4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670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66F57A-AE5D-40E3-A6B2-65FFAED60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9521AD-B847-4759-8C39-BE7F41DAFB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2D1B613-7DFA-4A26-A01C-7E023B4AAE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AAC2D94-DB8B-4954-B027-9B09CF580C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6970426-9EDE-4297-A043-15204BC1C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CD2DACF-844F-49E5-BCEA-3BCBCC361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5080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984152-00E1-456A-A75D-A6C777296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7CFD734-AB23-43F1-9476-EDDF8ECB2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B0EBFD6-282F-4197-971C-EEDD4DEFD4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31831F0-B54D-4E32-8C48-85FB392C2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0E2EB79-429E-4555-89DD-9D2B4AF8EA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26E8B8F-5FF6-4B36-AB81-3F6E25029E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D129A4-FE62-4314-AF3E-40D2EA627DF3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51F98D5-0020-4F59-BEFD-ADA224FD9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F5F6203-AD7A-495C-9CDC-4C067E14D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DADF85-4BAE-4996-9848-C08F05B45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6682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7FA788-73DE-493A-8F32-95C90FDFA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000" b="1"/>
            </a:lvl1pPr>
          </a:lstStyle>
          <a:p>
            <a:r>
              <a:rPr lang="pt-BR" dirty="0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819498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DC066B1-5B68-48A2-A052-D424678112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E920DB5-1A77-4FBE-A800-208D6BFFE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0700394-BABF-42E5-8A85-A18BFF95A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9347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E87B1C-EE6E-46BA-9635-CA560DEFA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F3B07AF-6723-474F-BDF2-EC75F3D69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3DB9CB9-CBAA-42FE-85D2-F5A986DDCB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31A1D10-D259-4548-9268-1381A2C935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42960FD-EE1F-4BA8-A90A-1A3E00861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F420A1A-4022-4F23-A894-D03E2C219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373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73BF50-EFCD-4530-87AC-C5CBEB0A3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4EFB6B5-588B-440F-8986-93419778D8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6045695-B4C0-402D-8F59-89C0BA9DDD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7BF31E9-BA18-4FFC-90D0-D571856B9B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6/20/2018</a:t>
            </a:fld>
            <a:endParaRPr lang="en-US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AA331A5-915E-42EC-ABA2-76C30E7A1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2CB02DA-9E33-4101-A457-AA310A6D0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270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43345B4-8343-46F3-ADDB-7C2E04C7B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9DCCFBA9-0394-4DE1-8E50-8C4C7A145966}"/>
              </a:ext>
            </a:extLst>
          </p:cNvPr>
          <p:cNvSpPr/>
          <p:nvPr userDrawn="1"/>
        </p:nvSpPr>
        <p:spPr>
          <a:xfrm>
            <a:off x="9858714" y="6509419"/>
            <a:ext cx="725212" cy="29440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tx1"/>
                </a:solidFill>
                <a:latin typeface="Open Sans"/>
              </a:rPr>
              <a:t>SPDI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A92411FB-D4A6-4C7D-B594-BC3504D747E0}"/>
              </a:ext>
            </a:extLst>
          </p:cNvPr>
          <p:cNvSpPr/>
          <p:nvPr userDrawn="1"/>
        </p:nvSpPr>
        <p:spPr>
          <a:xfrm>
            <a:off x="10636476" y="6508604"/>
            <a:ext cx="725212" cy="29521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tx1"/>
                </a:solidFill>
                <a:latin typeface="Open Sans" panose="020B0606030504020204"/>
              </a:rPr>
              <a:t>SRInter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24E579F7-C1AC-467F-9898-47A248DD9727}"/>
              </a:ext>
            </a:extLst>
          </p:cNvPr>
          <p:cNvSpPr/>
          <p:nvPr userDrawn="1"/>
        </p:nvSpPr>
        <p:spPr>
          <a:xfrm>
            <a:off x="11414238" y="6508604"/>
            <a:ext cx="725212" cy="295216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Open Sans" panose="020B0606030504020204"/>
              </a:rPr>
              <a:t>UFSCar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34A053F8-B9AC-4029-850C-836521C586BB}"/>
              </a:ext>
            </a:extLst>
          </p:cNvPr>
          <p:cNvSpPr/>
          <p:nvPr userDrawn="1"/>
        </p:nvSpPr>
        <p:spPr>
          <a:xfrm>
            <a:off x="52550" y="6509419"/>
            <a:ext cx="4561472" cy="29440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400" b="0" dirty="0">
                <a:solidFill>
                  <a:schemeClr val="tx1"/>
                </a:solidFill>
                <a:latin typeface="Open Sans" panose="020B0606030504020204"/>
              </a:rPr>
              <a:t>Fonte: </a:t>
            </a:r>
            <a:r>
              <a:rPr lang="pt-BR" sz="1400" b="0" dirty="0" err="1">
                <a:solidFill>
                  <a:schemeClr val="tx1"/>
                </a:solidFill>
                <a:latin typeface="Open Sans" panose="020B0606030504020204"/>
              </a:rPr>
              <a:t>WoS</a:t>
            </a:r>
            <a:r>
              <a:rPr lang="pt-BR" sz="1400" b="0" dirty="0">
                <a:solidFill>
                  <a:schemeClr val="tx1"/>
                </a:solidFill>
                <a:latin typeface="Open Sans" panose="020B0606030504020204"/>
              </a:rPr>
              <a:t>, dados coletados em 25/04/2018</a:t>
            </a:r>
          </a:p>
        </p:txBody>
      </p:sp>
    </p:spTree>
    <p:extLst>
      <p:ext uri="{BB962C8B-B14F-4D97-AF65-F5344CB8AC3E}">
        <p14:creationId xmlns:p14="http://schemas.microsoft.com/office/powerpoint/2010/main" val="3453336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chemeClr val="tx1"/>
          </a:solidFill>
          <a:latin typeface="Open Sans" panose="020B0606030504020204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00664B-6438-4A55-8BF1-3D23CDDF1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na Web </a:t>
            </a:r>
            <a:r>
              <a:rPr lang="pt-BR" sz="2000" dirty="0" err="1"/>
              <a:t>of</a:t>
            </a:r>
            <a:r>
              <a:rPr lang="pt-BR" sz="2000" dirty="0"/>
              <a:t> Science, em colaboração internacional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1C57B0F2-D40D-455A-A22F-49D16F5413EC}"/>
              </a:ext>
            </a:extLst>
          </p:cNvPr>
          <p:cNvSpPr/>
          <p:nvPr/>
        </p:nvSpPr>
        <p:spPr>
          <a:xfrm rot="5400000">
            <a:off x="2633328" y="3384575"/>
            <a:ext cx="829341" cy="60960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817A6A0E-9CDA-47AF-BAA7-1478E9B16A0C}"/>
              </a:ext>
            </a:extLst>
          </p:cNvPr>
          <p:cNvSpPr txBox="1"/>
          <p:nvPr/>
        </p:nvSpPr>
        <p:spPr>
          <a:xfrm>
            <a:off x="425182" y="883519"/>
            <a:ext cx="113416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latin typeface="Open Sans" panose="020B0606030504020204"/>
              </a:rPr>
              <a:t>18.264 </a:t>
            </a:r>
            <a:r>
              <a:rPr lang="pt-BR" sz="2000" dirty="0" err="1">
                <a:latin typeface="Open Sans" panose="020B0606030504020204"/>
              </a:rPr>
              <a:t>papers</a:t>
            </a:r>
            <a:r>
              <a:rPr lang="pt-BR" sz="2000" dirty="0">
                <a:latin typeface="Open Sans" panose="020B0606030504020204"/>
              </a:rPr>
              <a:t> (25/04/2018)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 err="1">
                <a:latin typeface="Open Sans" panose="020B0606030504020204"/>
              </a:rPr>
              <a:t>Article</a:t>
            </a:r>
            <a:r>
              <a:rPr lang="pt-BR" sz="2000" dirty="0">
                <a:latin typeface="Open Sans" panose="020B0606030504020204"/>
              </a:rPr>
              <a:t>, </a:t>
            </a:r>
            <a:r>
              <a:rPr lang="pt-BR" sz="2000" dirty="0" err="1">
                <a:latin typeface="Open Sans" panose="020B0606030504020204"/>
              </a:rPr>
              <a:t>Letters</a:t>
            </a:r>
            <a:r>
              <a:rPr lang="pt-BR" sz="2000" dirty="0">
                <a:latin typeface="Open Sans" panose="020B0606030504020204"/>
              </a:rPr>
              <a:t>, Notes, Reviews (</a:t>
            </a:r>
            <a:r>
              <a:rPr lang="pt-BR" sz="2000" dirty="0" err="1">
                <a:latin typeface="Open Sans" panose="020B0606030504020204"/>
              </a:rPr>
              <a:t>Proceedings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excluded</a:t>
            </a:r>
            <a:r>
              <a:rPr lang="pt-BR" sz="2000" dirty="0">
                <a:latin typeface="Open Sans" panose="020B0606030504020204"/>
              </a:rPr>
              <a:t>)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latin typeface="Open Sans" panose="020B0606030504020204"/>
              </a:rPr>
              <a:t>OG=(universidade federal de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) </a:t>
            </a:r>
            <a:r>
              <a:rPr lang="pt-BR" sz="2000" dirty="0" err="1">
                <a:latin typeface="Open Sans" panose="020B0606030504020204"/>
              </a:rPr>
              <a:t>or</a:t>
            </a:r>
            <a:r>
              <a:rPr lang="pt-BR" sz="2000" dirty="0">
                <a:latin typeface="Open Sans" panose="020B0606030504020204"/>
              </a:rPr>
              <a:t> OO=(</a:t>
            </a:r>
            <a:r>
              <a:rPr lang="pt-BR" sz="2000" dirty="0" err="1">
                <a:latin typeface="Open Sans" panose="020B0606030504020204"/>
              </a:rPr>
              <a:t>desufscar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fd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fdn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fundacao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san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ufscar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s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san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soa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ufscar</a:t>
            </a:r>
            <a:r>
              <a:rPr lang="pt-BR" sz="2000" dirty="0">
                <a:latin typeface="Open Sans" panose="020B0606030504020204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69296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7314BA-8109-41B7-8793-180A6E1FA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Cambridge, por ano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C4B9A739-72B7-4AA1-AB6C-737DF82484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8983967"/>
              </p:ext>
            </p:extLst>
          </p:nvPr>
        </p:nvGraphicFramePr>
        <p:xfrm>
          <a:off x="829344" y="883518"/>
          <a:ext cx="10533314" cy="5137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6091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48C612-CCCE-4044-B07B-6BF31B4CB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Cambridge, 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9C41F1D-0A38-4BA0-A4D1-C8AC3C2F4F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4310159"/>
              </p:ext>
            </p:extLst>
          </p:nvPr>
        </p:nvGraphicFramePr>
        <p:xfrm>
          <a:off x="829345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29951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3B3F9D-B345-4594-AA58-D91E54A59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Cambridge, por autor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2FB4A367-F7D8-4208-A8C4-3047C40F9C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0916972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29898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FBF55F96-ECC8-477F-B260-2D2608614C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0923018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ítulo 1">
            <a:extLst>
              <a:ext uri="{FF2B5EF4-FFF2-40B4-BE49-F238E27FC236}">
                <a16:creationId xmlns:a16="http://schemas.microsoft.com/office/drawing/2014/main" id="{4C56218F-5972-4543-8CF7-4D784619A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</p:spPr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Sheffield, por ano</a:t>
            </a:r>
          </a:p>
        </p:txBody>
      </p:sp>
    </p:spTree>
    <p:extLst>
      <p:ext uri="{BB962C8B-B14F-4D97-AF65-F5344CB8AC3E}">
        <p14:creationId xmlns:p14="http://schemas.microsoft.com/office/powerpoint/2010/main" val="25887944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31511BC-2A39-4CB5-B180-189B054CEC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7166084"/>
              </p:ext>
            </p:extLst>
          </p:nvPr>
        </p:nvGraphicFramePr>
        <p:xfrm>
          <a:off x="829344" y="883519"/>
          <a:ext cx="10533314" cy="5137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5" name="Título 1">
            <a:extLst>
              <a:ext uri="{FF2B5EF4-FFF2-40B4-BE49-F238E27FC236}">
                <a16:creationId xmlns:a16="http://schemas.microsoft.com/office/drawing/2014/main" id="{30C744A0-B50F-487E-BDC5-7BC538AC1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</p:spPr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Sheffield, por área</a:t>
            </a:r>
          </a:p>
        </p:txBody>
      </p:sp>
    </p:spTree>
    <p:extLst>
      <p:ext uri="{BB962C8B-B14F-4D97-AF65-F5344CB8AC3E}">
        <p14:creationId xmlns:p14="http://schemas.microsoft.com/office/powerpoint/2010/main" val="2525321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BFCA6A-CC0E-4454-A823-9CC8677DA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Sheffield, por autor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B5F5B3CC-0205-45F0-B939-E893CF6A59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6107556"/>
              </p:ext>
            </p:extLst>
          </p:nvPr>
        </p:nvGraphicFramePr>
        <p:xfrm>
          <a:off x="829344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08452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850AD0-7E3A-489D-BE9A-284242DF0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Royal </a:t>
            </a:r>
            <a:r>
              <a:rPr lang="pt-BR" dirty="0" err="1"/>
              <a:t>Botanic</a:t>
            </a:r>
            <a:r>
              <a:rPr lang="pt-BR" dirty="0"/>
              <a:t> </a:t>
            </a:r>
            <a:r>
              <a:rPr lang="pt-BR" dirty="0" err="1"/>
              <a:t>Gardens</a:t>
            </a:r>
            <a:r>
              <a:rPr lang="pt-BR" dirty="0"/>
              <a:t> (KEW), por ano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2C895936-86FE-43E8-8C23-60E21A3233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4126380"/>
              </p:ext>
            </p:extLst>
          </p:nvPr>
        </p:nvGraphicFramePr>
        <p:xfrm>
          <a:off x="829344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324699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FD93E0-E143-45DB-BC07-4122F56CE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Royal </a:t>
            </a:r>
            <a:r>
              <a:rPr lang="pt-BR" dirty="0" err="1"/>
              <a:t>Botanic</a:t>
            </a:r>
            <a:r>
              <a:rPr lang="pt-BR" dirty="0"/>
              <a:t> </a:t>
            </a:r>
            <a:r>
              <a:rPr lang="pt-BR" dirty="0" err="1"/>
              <a:t>Gardens</a:t>
            </a:r>
            <a:r>
              <a:rPr lang="pt-BR" dirty="0"/>
              <a:t> (KEW), 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F9B66FB-ADE8-43A9-8E97-DC2F747665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8542993"/>
              </p:ext>
            </p:extLst>
          </p:nvPr>
        </p:nvGraphicFramePr>
        <p:xfrm>
          <a:off x="829344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212449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FD93E0-E143-45DB-BC07-4122F56CE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Royal </a:t>
            </a:r>
            <a:r>
              <a:rPr lang="pt-BR" dirty="0" err="1"/>
              <a:t>Botanic</a:t>
            </a:r>
            <a:r>
              <a:rPr lang="pt-BR" dirty="0"/>
              <a:t> </a:t>
            </a:r>
            <a:r>
              <a:rPr lang="pt-BR" dirty="0" err="1"/>
              <a:t>Gardens</a:t>
            </a:r>
            <a:r>
              <a:rPr lang="pt-BR" dirty="0"/>
              <a:t> (KEW), por autor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8F4E4DF3-3720-4870-AE1C-EA6B2498E7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8916320"/>
              </p:ext>
            </p:extLst>
          </p:nvPr>
        </p:nvGraphicFramePr>
        <p:xfrm>
          <a:off x="829344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706747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DDC800-96BA-41CE-8DDD-838C9BF2E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Manchester, por ano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71031D24-AC44-46D1-8D2B-D60D9EED38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059160"/>
              </p:ext>
            </p:extLst>
          </p:nvPr>
        </p:nvGraphicFramePr>
        <p:xfrm>
          <a:off x="829344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52508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00664B-6438-4A55-8BF1-3D23CDDF1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internacional, por país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074A89A-96A7-4E1C-B8F2-515BC4279312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12618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5CF426-FC3D-4494-B70D-02C8AEBF7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Manchester, 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1A0F41DA-F22F-4F29-BC6A-DACCB215DC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1445062"/>
              </p:ext>
            </p:extLst>
          </p:nvPr>
        </p:nvGraphicFramePr>
        <p:xfrm>
          <a:off x="829344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466885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1AADE9-3DF9-46F0-9B92-E0602DFA2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Manchester, por autor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3F055633-BEF8-488C-8D55-F52C1D02C5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7242474"/>
              </p:ext>
            </p:extLst>
          </p:nvPr>
        </p:nvGraphicFramePr>
        <p:xfrm>
          <a:off x="829341" y="883519"/>
          <a:ext cx="10536864" cy="5145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307811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Agrupar 17">
            <a:extLst>
              <a:ext uri="{FF2B5EF4-FFF2-40B4-BE49-F238E27FC236}">
                <a16:creationId xmlns:a16="http://schemas.microsoft.com/office/drawing/2014/main" id="{7976DED0-609F-4DA4-9FE9-CF783015C145}"/>
              </a:ext>
            </a:extLst>
          </p:cNvPr>
          <p:cNvGrpSpPr/>
          <p:nvPr/>
        </p:nvGrpSpPr>
        <p:grpSpPr>
          <a:xfrm>
            <a:off x="-2" y="-1"/>
            <a:ext cx="12181492" cy="6847247"/>
            <a:chOff x="-2" y="-1"/>
            <a:chExt cx="12181492" cy="6847247"/>
          </a:xfrm>
          <a:solidFill>
            <a:schemeClr val="bg1"/>
          </a:solidFill>
        </p:grpSpPr>
        <p:grpSp>
          <p:nvGrpSpPr>
            <p:cNvPr id="19" name="Agrupar 18">
              <a:extLst>
                <a:ext uri="{FF2B5EF4-FFF2-40B4-BE49-F238E27FC236}">
                  <a16:creationId xmlns:a16="http://schemas.microsoft.com/office/drawing/2014/main" id="{E16FB194-A412-4AD8-9E53-490C1057A5E1}"/>
                </a:ext>
              </a:extLst>
            </p:cNvPr>
            <p:cNvGrpSpPr/>
            <p:nvPr/>
          </p:nvGrpSpPr>
          <p:grpSpPr>
            <a:xfrm>
              <a:off x="-2" y="2365744"/>
              <a:ext cx="12181369" cy="4481502"/>
              <a:chOff x="-2" y="2365744"/>
              <a:chExt cx="12181369" cy="4481502"/>
            </a:xfrm>
            <a:grpFill/>
          </p:grpSpPr>
          <p:sp>
            <p:nvSpPr>
              <p:cNvPr id="22" name="Retângulo 21">
                <a:extLst>
                  <a:ext uri="{FF2B5EF4-FFF2-40B4-BE49-F238E27FC236}">
                    <a16:creationId xmlns:a16="http://schemas.microsoft.com/office/drawing/2014/main" id="{D936A578-C1A1-4B13-A084-B0DBA5A1F6A6}"/>
                  </a:ext>
                </a:extLst>
              </p:cNvPr>
              <p:cNvSpPr/>
              <p:nvPr/>
            </p:nvSpPr>
            <p:spPr>
              <a:xfrm rot="5400000">
                <a:off x="5676011" y="341892"/>
                <a:ext cx="829341" cy="12181367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3" name="Retângulo 22">
                <a:extLst>
                  <a:ext uri="{FF2B5EF4-FFF2-40B4-BE49-F238E27FC236}">
                    <a16:creationId xmlns:a16="http://schemas.microsoft.com/office/drawing/2014/main" id="{C5816D09-4EAC-4360-997D-FF9BA91A5C26}"/>
                  </a:ext>
                </a:extLst>
              </p:cNvPr>
              <p:cNvSpPr/>
              <p:nvPr/>
            </p:nvSpPr>
            <p:spPr>
              <a:xfrm>
                <a:off x="0" y="2365744"/>
                <a:ext cx="829341" cy="2105246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4" name="Retângulo 23">
                <a:extLst>
                  <a:ext uri="{FF2B5EF4-FFF2-40B4-BE49-F238E27FC236}">
                    <a16:creationId xmlns:a16="http://schemas.microsoft.com/office/drawing/2014/main" id="{CFAE87B3-9736-46BE-8028-9D1F9C88C57E}"/>
                  </a:ext>
                </a:extLst>
              </p:cNvPr>
              <p:cNvSpPr/>
              <p:nvPr/>
            </p:nvSpPr>
            <p:spPr>
              <a:xfrm>
                <a:off x="11352026" y="2365744"/>
                <a:ext cx="829341" cy="2105246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20" name="Retângulo 19">
              <a:extLst>
                <a:ext uri="{FF2B5EF4-FFF2-40B4-BE49-F238E27FC236}">
                  <a16:creationId xmlns:a16="http://schemas.microsoft.com/office/drawing/2014/main" id="{452FB54A-BDFE-4E9C-8675-C399AD9103BF}"/>
                </a:ext>
              </a:extLst>
            </p:cNvPr>
            <p:cNvSpPr/>
            <p:nvPr/>
          </p:nvSpPr>
          <p:spPr>
            <a:xfrm>
              <a:off x="0" y="1"/>
              <a:ext cx="414672" cy="883518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1" name="Retângulo 20">
              <a:extLst>
                <a:ext uri="{FF2B5EF4-FFF2-40B4-BE49-F238E27FC236}">
                  <a16:creationId xmlns:a16="http://schemas.microsoft.com/office/drawing/2014/main" id="{14C99F2B-1D9B-4797-A697-285E27454C92}"/>
                </a:ext>
              </a:extLst>
            </p:cNvPr>
            <p:cNvSpPr/>
            <p:nvPr/>
          </p:nvSpPr>
          <p:spPr>
            <a:xfrm>
              <a:off x="11766818" y="-1"/>
              <a:ext cx="414672" cy="883519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2" name="Título 1">
            <a:extLst>
              <a:ext uri="{FF2B5EF4-FFF2-40B4-BE49-F238E27FC236}">
                <a16:creationId xmlns:a16="http://schemas.microsoft.com/office/drawing/2014/main" id="{A66ED242-DB48-42EB-967E-7FA556E3599D}"/>
              </a:ext>
            </a:extLst>
          </p:cNvPr>
          <p:cNvSpPr txBox="1">
            <a:spLocks/>
          </p:cNvSpPr>
          <p:nvPr/>
        </p:nvSpPr>
        <p:spPr>
          <a:xfrm>
            <a:off x="829341" y="53164"/>
            <a:ext cx="10522685" cy="6751672"/>
          </a:xfrm>
          <a:prstGeom prst="rect">
            <a:avLst/>
          </a:prstGeom>
          <a:noFill/>
          <a:ln w="31750" cap="sq">
            <a:noFill/>
            <a:miter lim="800000"/>
          </a:ln>
        </p:spPr>
        <p:txBody>
          <a:bodyPr vert="horz" lIns="182880" tIns="182880" rIns="182880" bIns="18288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UFSCar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Universidade Federal de São Carlos</a:t>
            </a: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SPDI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Secretaria Geral de Planejamento e Desenvolvimento Institucionais</a:t>
            </a: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SRInter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Secretaria Geral de Relações Internacionais</a:t>
            </a: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Planejamento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Leandro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Innocentini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Lopes de Faria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Maria Estela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Antonioli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Pisani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Canevarolo</a:t>
            </a: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Execução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Felipe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Nachabe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dos Santos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Janine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Massarin</a:t>
            </a:r>
            <a:r>
              <a:rPr lang="pt-BR" cap="none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Figueiredo</a:t>
            </a: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3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do Reino Unido, 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7E139665-C567-47D4-84A9-876EFF9BF0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9025204"/>
              </p:ext>
            </p:extLst>
          </p:nvPr>
        </p:nvGraphicFramePr>
        <p:xfrm>
          <a:off x="829343" y="883519"/>
          <a:ext cx="10533315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4933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do Reino Unido, por área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D9FA9709-98BC-4FC2-AC16-11EE6C050B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2966492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827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AAAA5AA0-F27D-4782-B9B9-739C6CBEF7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9664557"/>
              </p:ext>
            </p:extLst>
          </p:nvPr>
        </p:nvGraphicFramePr>
        <p:xfrm>
          <a:off x="829345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" name="Título 22">
            <a:extLst>
              <a:ext uri="{FF2B5EF4-FFF2-40B4-BE49-F238E27FC236}">
                <a16:creationId xmlns:a16="http://schemas.microsoft.com/office/drawing/2014/main" id="{A0ED7597-D9D7-4EFA-BB10-40EEF810A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do Reino Unido, por palavra-chave</a:t>
            </a:r>
          </a:p>
        </p:txBody>
      </p:sp>
    </p:spTree>
    <p:extLst>
      <p:ext uri="{BB962C8B-B14F-4D97-AF65-F5344CB8AC3E}">
        <p14:creationId xmlns:p14="http://schemas.microsoft.com/office/powerpoint/2010/main" val="2395011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19538D-87B3-4287-B7B0-94EC3EC6A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</p:spPr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instituições do Reino Unido, por instituição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9EC07A13-601B-4802-BFE9-497E1860BF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5558801"/>
              </p:ext>
            </p:extLst>
          </p:nvPr>
        </p:nvGraphicFramePr>
        <p:xfrm>
          <a:off x="829344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695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EE9342-3797-4807-BB3D-A2B8F7005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Nottingham, por ano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E203A1DF-B454-4F5E-9E27-E25EF11B00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0885602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60967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C6DCEA-2503-4FEC-89B9-EA49385C2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Nottingham, 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97CB220C-9925-422E-AF1D-901B9C28E2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4752102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0420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92EB4D-8D3A-4A99-B829-C415F8D87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Nottingham, por autor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7965732E-2A63-403F-A7DC-BFBBD4CCDB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6837020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94089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a 2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291</TotalTime>
  <Words>387</Words>
  <Application>Microsoft Office PowerPoint</Application>
  <PresentationFormat>Widescreen</PresentationFormat>
  <Paragraphs>44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7" baseType="lpstr">
      <vt:lpstr>Arial</vt:lpstr>
      <vt:lpstr>Calibri</vt:lpstr>
      <vt:lpstr>Open Sans</vt:lpstr>
      <vt:lpstr>Wingdings</vt:lpstr>
      <vt:lpstr>Tema do Office</vt:lpstr>
      <vt:lpstr>Publicações da UFSCar na Web of Science, em colaboração internacional</vt:lpstr>
      <vt:lpstr>Publicações da UFSCar em colaboração internacional, por país</vt:lpstr>
      <vt:lpstr>Publicações da UFSCar em colaboração com instituições do Reino Unido, por ano</vt:lpstr>
      <vt:lpstr>Publicações da UFSCar em colaboração com instituições do Reino Unido, por área</vt:lpstr>
      <vt:lpstr>Publicações da UFSCar em colaboração com instituições do Reino Unido, por palavra-chave</vt:lpstr>
      <vt:lpstr>Publicações da UFSCar em colaboração com instituições do Reino Unido, por instituição</vt:lpstr>
      <vt:lpstr>Publicações da UFSCar em colaboração com University of Nottingham, por ano</vt:lpstr>
      <vt:lpstr>Publicações da UFSCar em colaboração com University of Nottingham, por área</vt:lpstr>
      <vt:lpstr>Publicações da UFSCar em colaboração com University of Nottingham, por autor</vt:lpstr>
      <vt:lpstr>Publicações da UFSCar em colaboração com University of Cambridge, por ano</vt:lpstr>
      <vt:lpstr>Publicações da UFSCar em colaboração com University of Cambridge, por área</vt:lpstr>
      <vt:lpstr>Publicações da UFSCar em colaboração com University of Cambridge, por autor</vt:lpstr>
      <vt:lpstr>Publicações da UFSCar em colaboração com University of Sheffield, por ano</vt:lpstr>
      <vt:lpstr>Publicações da UFSCar em colaboração com University of Sheffield, por área</vt:lpstr>
      <vt:lpstr>Publicações da UFSCar em colaboração com University of Sheffield, por autor</vt:lpstr>
      <vt:lpstr>Publicações da UFSCar em colaboração com Royal Botanic Gardens (KEW), por ano</vt:lpstr>
      <vt:lpstr>Publicações da UFSCar em colaboração com Royal Botanic Gardens (KEW), por área</vt:lpstr>
      <vt:lpstr>Publicações da UFSCar em colaboração com Royal Botanic Gardens (KEW), por autor</vt:lpstr>
      <vt:lpstr>Publicações da UFSCar em colaboração com University of Manchester, por ano</vt:lpstr>
      <vt:lpstr>Publicações da UFSCar em colaboração com University of Manchester, por área</vt:lpstr>
      <vt:lpstr>Publicações da UFSCar em colaboração com University of Manchester, por autor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Leandro Innocentini Lopes de Faria</dc:creator>
  <cp:lastModifiedBy>Estagiário SPDI 1</cp:lastModifiedBy>
  <cp:revision>42</cp:revision>
  <dcterms:created xsi:type="dcterms:W3CDTF">2018-06-12T14:18:58Z</dcterms:created>
  <dcterms:modified xsi:type="dcterms:W3CDTF">2018-06-20T11:50:37Z</dcterms:modified>
</cp:coreProperties>
</file>